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00ECD51-FB50-4CD7-8CF4-EB7B41554993}">
  <a:tblStyle styleId="{C00ECD51-FB50-4CD7-8CF4-EB7B4155499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TTKRhY9StLfv4SAZ0xGLkp_ngo_7aiLJEkSrpDDWa-o/view" TargetMode="External"/><Relationship Id="rId11" Type="http://schemas.openxmlformats.org/officeDocument/2006/relationships/image" Target="../media/image2.png"/><Relationship Id="rId10" Type="http://schemas.openxmlformats.org/officeDocument/2006/relationships/hyperlink" Target="https://docs.google.com/presentation/d/1zRUJOBalQAaegEak6R1-eyrkWrm_T-asItRPPCfkStk/view" TargetMode="External"/><Relationship Id="rId9" Type="http://schemas.openxmlformats.org/officeDocument/2006/relationships/hyperlink" Target="https://docs.google.com/presentation/d/1TTKRhY9StLfv4SAZ0xGLkp_ngo_7aiLJEkSrpDDWa-o/view" TargetMode="External"/><Relationship Id="rId5" Type="http://schemas.openxmlformats.org/officeDocument/2006/relationships/hyperlink" Target="https://docs.google.com/presentation/d/1zO1mzpRMPvdDD9h6ihD72915aB-HhwO708XlGngTLiA/view" TargetMode="External"/><Relationship Id="rId6" Type="http://schemas.openxmlformats.org/officeDocument/2006/relationships/hyperlink" Target="https://docs.google.com/presentation/d/1jn9TuaPOoo4-wX9s2kNSNgqsBhU0GhxH1Z9ydSVYFYg/view" TargetMode="External"/><Relationship Id="rId7" Type="http://schemas.openxmlformats.org/officeDocument/2006/relationships/hyperlink" Target="https://docs.google.com/presentation/d/1ijauS7PDIHniFAXeCZEn6fpAxRhvmDU9MfJR8RvWQ8k/view" TargetMode="External"/><Relationship Id="rId8" Type="http://schemas.openxmlformats.org/officeDocument/2006/relationships/hyperlink" Target="https://docs.google.com/presentation/d/1psZE-JKtcupOvsartw4GOXb62JOEj9ct7ukdRN_Fywc/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zO1mzpRMPvdDD9h6ihD72915aB-HhwO708XlGngTLiA/view" TargetMode="External"/><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cs.google.com/presentation/d/1jn9TuaPOoo4-wX9s2kNSNgqsBhU0GhxH1Z9ydSVYFYg/view"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{C00ECD51-FB50-4CD7-8CF4-EB7B41554993}</a:tableStyleId>
              </a:tblPr>
              <a:tblGrid>
                <a:gridCol w="1458775"/>
                <a:gridCol w="3684800"/>
                <a:gridCol w="3910450"/>
              </a:tblGrid>
              <a:tr h="2452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1: Painting the American Landscape</a:t>
                      </a:r>
                      <a:endParaRPr b="1" sz="1300">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200"/>
                        <a:buFont typeface="Arial"/>
                        <a:buNone/>
                      </a:pPr>
                      <a:r>
                        <a:rPr lang="en" sz="1200">
                          <a:latin typeface="Inter"/>
                          <a:ea typeface="Inter"/>
                          <a:cs typeface="Inter"/>
                          <a:sym typeface="Inter"/>
                        </a:rPr>
                        <a:t>How did art in the Antebellum Era reflect both the changes happening and the hopes for the nation people wanted to build?</a:t>
                      </a:r>
                      <a:endParaRPr sz="1200">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Perspective</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7923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Painting the American Landscape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Printed Student Handouts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95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Awakening</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a:t>
                      </a:r>
                      <a:r>
                        <a:rPr lang="en" sz="1200">
                          <a:latin typeface="Inter"/>
                          <a:ea typeface="Inter"/>
                          <a:cs typeface="Inter"/>
                          <a:sym typeface="Inter"/>
                        </a:rPr>
                        <a:t>- Anticipatory Guide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9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a:latin typeface="Inter"/>
                          <a:ea typeface="Inter"/>
                          <a:cs typeface="Inter"/>
                          <a:sym typeface="Inter"/>
                        </a:rPr>
                        <a:t>“</a:t>
                      </a:r>
                      <a:r>
                        <a:rPr lang="en" sz="1200" u="sng">
                          <a:solidFill>
                            <a:schemeClr val="hlink"/>
                          </a:solidFill>
                          <a:latin typeface="Inter"/>
                          <a:ea typeface="Inter"/>
                          <a:cs typeface="Inter"/>
                          <a:sym typeface="Inter"/>
                          <a:hlinkClick r:id="rId9"/>
                        </a:rPr>
                        <a:t>Do First</a:t>
                      </a:r>
                      <a:r>
                        <a:rPr lang="en" sz="1200">
                          <a:latin typeface="Inter"/>
                          <a:ea typeface="Inter"/>
                          <a:cs typeface="Inter"/>
                          <a:sym typeface="Inter"/>
                        </a:rPr>
                        <a: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334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1 Supporting questions within the </a:t>
                      </a:r>
                      <a:r>
                        <a:rPr lang="en" sz="1200" u="sng">
                          <a:solidFill>
                            <a:schemeClr val="hlink"/>
                          </a:solidFill>
                          <a:latin typeface="Inter"/>
                          <a:ea typeface="Inter"/>
                          <a:cs typeface="Inter"/>
                          <a:sym typeface="Inter"/>
                          <a:hlinkClick r:id="rId10"/>
                        </a:rPr>
                        <a:t>Unit 7 Inquiry Journal</a:t>
                      </a:r>
                      <a:r>
                        <a:rPr lang="en" sz="1200">
                          <a:solidFill>
                            <a:schemeClr val="dk1"/>
                          </a:solidFill>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790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solidFill>
                            <a:srgbClr val="000000"/>
                          </a:solidFill>
                          <a:latin typeface="Inter"/>
                          <a:ea typeface="Inter"/>
                          <a:cs typeface="Inter"/>
                          <a:sym typeface="Inter"/>
                        </a:rPr>
                        <a:t>Guide students to page 1: Unit </a:t>
                      </a:r>
                      <a:r>
                        <a:rPr lang="en" sz="1200">
                          <a:latin typeface="Inter"/>
                          <a:ea typeface="Inter"/>
                          <a:cs typeface="Inter"/>
                          <a:sym typeface="Inter"/>
                        </a:rPr>
                        <a:t>7</a:t>
                      </a:r>
                      <a:r>
                        <a:rPr lang="en" sz="1200">
                          <a:solidFill>
                            <a:srgbClr val="000000"/>
                          </a:solidFill>
                          <a:latin typeface="Inter"/>
                          <a:ea typeface="Inter"/>
                          <a:cs typeface="Inter"/>
                          <a:sym typeface="Inter"/>
                        </a:rPr>
                        <a:t>- Topic 1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7</a:t>
                      </a:r>
                      <a:r>
                        <a:rPr lang="en" sz="1200">
                          <a:solidFill>
                            <a:srgbClr val="000000"/>
                          </a:solidFill>
                          <a:latin typeface="Inter"/>
                          <a:ea typeface="Inter"/>
                          <a:cs typeface="Inter"/>
                          <a:sym typeface="Inter"/>
                        </a:rPr>
                        <a:t>- Topic 1</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Antebellum Reform: Daily Lesson Plan (90-120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1">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{C00ECD51-FB50-4CD7-8CF4-EB7B41554993}</a:tableStyleId>
              </a:tblPr>
              <a:tblGrid>
                <a:gridCol w="1458775"/>
                <a:gridCol w="3684800"/>
                <a:gridCol w="39104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Painting the American Landscape - Continued</a:t>
                      </a:r>
                      <a:endParaRPr b="1" sz="1300">
                        <a:solidFill>
                          <a:schemeClr val="dk1"/>
                        </a:solidFill>
                        <a:latin typeface="Inter"/>
                        <a:ea typeface="Inter"/>
                        <a:cs typeface="Inter"/>
                        <a:sym typeface="Inter"/>
                      </a:endParaRPr>
                    </a:p>
                  </a:txBody>
                  <a:tcPr marT="91425" marB="91425" marR="91425" marL="91425"/>
                </a:tc>
                <a:tc hMerge="1"/>
              </a:tr>
              <a:tr h="513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Allow students an opportunity to gain historical background for the Antebellum Era with the “What is the Context? - Painting the American Landscape reading (pages 1-2 of </a:t>
                      </a:r>
                      <a:r>
                        <a:rPr lang="en" sz="1200" u="sng">
                          <a:solidFill>
                            <a:schemeClr val="hlink"/>
                          </a:solidFill>
                          <a:latin typeface="Inter"/>
                          <a:ea typeface="Inter"/>
                          <a:cs typeface="Inter"/>
                          <a:sym typeface="Inter"/>
                          <a:hlinkClick r:id="rId4"/>
                        </a:rPr>
                        <a:t>student worksheet</a:t>
                      </a:r>
                      <a:r>
                        <a:rPr lang="en" sz="1200">
                          <a:solidFill>
                            <a:schemeClr val="dk1"/>
                          </a:solidFill>
                          <a:latin typeface="Inter"/>
                          <a:ea typeface="Inter"/>
                          <a:cs typeface="Inter"/>
                          <a:sym typeface="Inter"/>
                        </a:rPr>
                        <a:t>). Students will answer check for understanding questions as they read. This reading can be done as a class, individually, or in groups.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6494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student worksheet</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Conduct reading collectively, in small groups, or individually</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and answer the accompanying questions for the contextualization reading</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8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engage in an image analysis activity (pages 3-6) which looks at two landscape paintings from the antebellum period. Collectively, complete the first painting. Then release students to complete the second painting.</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Remind students about image analysis protocols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Cole painting together</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Support students in analysis of Duncanson painting</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Participate in class analysis of</a:t>
                      </a:r>
                      <a:r>
                        <a:rPr lang="en" sz="1200">
                          <a:latin typeface="Inter"/>
                          <a:ea typeface="Inter"/>
                          <a:cs typeface="Inter"/>
                          <a:sym typeface="Inter"/>
                        </a:rPr>
                        <a:t> Cole painting</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Analyze Duncanson painting individually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Antebellum Reform: Daily Lesson Plan (90-120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{C00ECD51-FB50-4CD7-8CF4-EB7B41554993}</a:tableStyleId>
              </a:tblPr>
              <a:tblGrid>
                <a:gridCol w="1458775"/>
                <a:gridCol w="368480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Painting the American Landscape - Continued</a:t>
                      </a:r>
                      <a:endParaRPr b="1" sz="1300">
                        <a:solidFill>
                          <a:schemeClr val="dk1"/>
                        </a:solidFill>
                        <a:latin typeface="Inter"/>
                        <a:ea typeface="Inter"/>
                        <a:cs typeface="Inter"/>
                        <a:sym typeface="Inter"/>
                      </a:endParaRPr>
                    </a:p>
                  </a:txBody>
                  <a:tcPr marT="91425" marB="91425" marR="91425" marL="91425"/>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4"/>
                        </a:rPr>
                        <a:t>“Exit Ticket”</a:t>
                      </a:r>
                      <a:r>
                        <a:rPr lang="en" sz="1200">
                          <a:solidFill>
                            <a:schemeClr val="dk1"/>
                          </a:solidFill>
                          <a:latin typeface="Inter"/>
                          <a:ea typeface="Inter"/>
                          <a:cs typeface="Inter"/>
                          <a:sym typeface="Inter"/>
                        </a:rPr>
                        <a:t> in which they reflect on their learnings from the day using a write and draw approach. Students will walk around the school campus and sketch something from observation and write about what it represents, tying it to concepts like national pride, the sublime, and identity.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Shorten: Students remain in the classroom and sketch from imagination or a projected image.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Extend: Allow time for actual watercolor or painting. Ensure access to artistic materials.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67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Revisit supporting question</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Choose your structure and provide student behavior and academic expectations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appropriate materials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Support and monitor student work</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Follow specific behavior and academic expectations based on structure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the exit ticket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87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7.33 Analyze the impact of the American Revolution on the social and political status of different groups in the new nation including but not limited to women, Indigenous Nations, enslaved and free Black Americans, religious minorities, and European Americans of various socioeconomic groups (e.g., rural farmers, Southern planters, urban craftsmen, Northern merchants).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7.47 Analyze the social and political changes during the Jacksonian era, including the expansion of voting rights, from multiple perspectives and evaluate the legacy of these changes.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7.48 Assess the extent to which perspectives toward American territorial expansion, including Manifest Destiny and Indigenous resistance, changed over time, including an understanding that the removal of Indigenous Nations was not inevitable.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7.57 Analyze the complex and varied lives and experiences of enslaved people and free Black Americans between 1800-1877.</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Antebellum Reform: Daily Lesson Plan (90-120 Minutes)</a:t>
            </a:r>
            <a:endParaRPr sz="1800">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